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8" r:id="rId7"/>
    <p:sldId id="262" r:id="rId8"/>
    <p:sldId id="263" r:id="rId9"/>
    <p:sldId id="264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4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57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57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1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5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152900" cy="5167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152900" cy="5167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5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8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35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988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168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/>
            </a:gs>
            <a:gs pos="18000">
              <a:schemeClr val="tx1">
                <a:alpha val="53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143000"/>
            <a:ext cx="84582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9538" tIns="52388" rIns="109538" bIns="52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597650"/>
            <a:ext cx="9131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23363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5888" tIns="57150" rIns="115888" bIns="571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68338" y="538163"/>
            <a:ext cx="7721600" cy="579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6563" y="365125"/>
            <a:ext cx="8201025" cy="615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045075" y="3843338"/>
            <a:ext cx="3606800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1913" y="6537325"/>
            <a:ext cx="5159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200">
                <a:solidFill>
                  <a:srgbClr val="A6A6A6"/>
                </a:solidFill>
                <a:latin typeface="Arial" charset="0"/>
              </a:rPr>
              <a:t> (</a:t>
            </a:r>
            <a:fld id="{3B48B798-8590-444F-9025-05337FBB0085}" type="slidenum">
              <a:rPr lang="en-US" sz="1200">
                <a:solidFill>
                  <a:srgbClr val="A6A6A6"/>
                </a:solidFill>
                <a:latin typeface="Arial" charset="0"/>
              </a:rPr>
              <a:pPr eaLnBrk="0" hangingPunct="0">
                <a:lnSpc>
                  <a:spcPct val="90000"/>
                </a:lnSpc>
              </a:pPr>
              <a:t>‹#›</a:t>
            </a:fld>
            <a:r>
              <a:rPr lang="en-US" sz="1200">
                <a:solidFill>
                  <a:srgbClr val="A6A6A6"/>
                </a:solidFill>
                <a:latin typeface="Arial" charset="0"/>
              </a:rPr>
              <a:t>)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376092"/>
          </a:solidFill>
          <a:latin typeface="Arial Black"/>
          <a:ea typeface="ＭＳ Ｐゴシック" charset="-128"/>
          <a:cs typeface="ＭＳ Ｐゴシック" charset="-128"/>
        </a:defRPr>
      </a:lvl1pPr>
      <a:lvl2pPr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376092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376092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376092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376092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457200"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0080FF"/>
          </a:solidFill>
          <a:latin typeface="Comic Sans MS" charset="0"/>
        </a:defRPr>
      </a:lvl6pPr>
      <a:lvl7pPr marL="914400"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0080FF"/>
          </a:solidFill>
          <a:latin typeface="Comic Sans MS" charset="0"/>
        </a:defRPr>
      </a:lvl7pPr>
      <a:lvl8pPr marL="1371600"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0080FF"/>
          </a:solidFill>
          <a:latin typeface="Comic Sans MS" charset="0"/>
        </a:defRPr>
      </a:lvl8pPr>
      <a:lvl9pPr marL="1828800" algn="ctr" defTabSz="12033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rgbClr val="0080FF"/>
          </a:solidFill>
          <a:latin typeface="Comic Sans MS" charset="0"/>
        </a:defRPr>
      </a:lvl9pPr>
    </p:titleStyle>
    <p:bodyStyle>
      <a:lvl1pPr marL="128588" indent="-128588" algn="l" defTabSz="108108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 "/>
        <a:defRPr sz="2700" b="1">
          <a:solidFill>
            <a:srgbClr val="376092"/>
          </a:solidFill>
          <a:latin typeface="Arial"/>
          <a:ea typeface="ＭＳ Ｐゴシック" charset="-128"/>
          <a:cs typeface="ＭＳ Ｐゴシック" charset="-128"/>
        </a:defRPr>
      </a:lvl1pPr>
      <a:lvl2pPr marL="519113" indent="-276225" algn="l" defTabSz="1081088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SzPct val="125000"/>
        <a:buFont typeface="Times" charset="0"/>
        <a:buChar char="•"/>
        <a:defRPr sz="2700" b="1">
          <a:solidFill>
            <a:srgbClr val="376092"/>
          </a:solidFill>
          <a:latin typeface="Arial"/>
          <a:ea typeface="ＭＳ Ｐゴシック" charset="-128"/>
        </a:defRPr>
      </a:lvl2pPr>
      <a:lvl3pPr marL="795338" indent="-269875" algn="l" defTabSz="1081088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25000"/>
        <a:buChar char="-"/>
        <a:defRPr sz="2700" b="1">
          <a:solidFill>
            <a:srgbClr val="376092"/>
          </a:solidFill>
          <a:latin typeface="Arial"/>
          <a:ea typeface="ＭＳ Ｐゴシック" charset="-128"/>
        </a:defRPr>
      </a:lvl3pPr>
      <a:lvl4pPr marL="1825625" indent="-203200" algn="l" defTabSz="108108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76092"/>
          </a:solidFill>
          <a:latin typeface="Arial"/>
          <a:ea typeface="ＭＳ Ｐゴシック" charset="-128"/>
        </a:defRPr>
      </a:lvl4pPr>
      <a:lvl5pPr marL="2371725" indent="-207963" algn="l" defTabSz="108108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76092"/>
          </a:solidFill>
          <a:latin typeface="Arial"/>
          <a:ea typeface="ＭＳ Ｐゴシック" charset="-128"/>
        </a:defRPr>
      </a:lvl5pPr>
      <a:lvl6pPr marL="2828925" indent="-207963" algn="l" defTabSz="108108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286125" indent="-207963" algn="l" defTabSz="108108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743325" indent="-207963" algn="l" defTabSz="108108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4200525" indent="-207963" algn="l" defTabSz="108108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ICS 211</a:t>
            </a:r>
          </a:p>
          <a:p>
            <a:r>
              <a:rPr lang="en-US" dirty="0"/>
              <a:t>Cam Moore</a:t>
            </a:r>
          </a:p>
          <a:p>
            <a:r>
              <a:rPr lang="en-US" dirty="0"/>
              <a:t>Information and Computer Sciences</a:t>
            </a:r>
          </a:p>
          <a:p>
            <a:r>
              <a:rPr lang="en-US" dirty="0"/>
              <a:t>University of Hawaii, </a:t>
            </a:r>
            <a:r>
              <a:rPr lang="en-US" dirty="0" err="1" smtClean="0"/>
              <a:t>Manoa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28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</a:p>
          <a:p>
            <a:endParaRPr lang="en-US" dirty="0"/>
          </a:p>
          <a:p>
            <a:pPr lvl="1"/>
            <a:r>
              <a:rPr lang="en-US" dirty="0" smtClean="0"/>
              <a:t>Goal constant time access to keyed value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Calculate index given key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Open Addressing </a:t>
            </a:r>
            <a:r>
              <a:rPr lang="en-US" dirty="0" err="1" smtClean="0"/>
              <a:t>vs</a:t>
            </a:r>
            <a:r>
              <a:rPr lang="en-US" dirty="0" smtClean="0"/>
              <a:t> chaining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56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solving technique</a:t>
            </a:r>
          </a:p>
          <a:p>
            <a:pPr marL="242888" lvl="1" indent="0">
              <a:buNone/>
            </a:pPr>
            <a:r>
              <a:rPr lang="en-US" dirty="0"/>
              <a:t>	if can solve problem</a:t>
            </a:r>
          </a:p>
          <a:p>
            <a:pPr marL="242888" lvl="1" indent="0">
              <a:buNone/>
            </a:pPr>
            <a:r>
              <a:rPr lang="en-US" dirty="0"/>
              <a:t>	else solve simpler problem and combine</a:t>
            </a:r>
          </a:p>
          <a:p>
            <a:endParaRPr lang="en-US" dirty="0"/>
          </a:p>
          <a:p>
            <a:r>
              <a:rPr lang="en-US" dirty="0" smtClean="0"/>
              <a:t>Data structure definition</a:t>
            </a:r>
          </a:p>
          <a:p>
            <a:pPr lvl="1"/>
            <a:r>
              <a:rPr lang="en-US" dirty="0" smtClean="0"/>
              <a:t>Linked lists, trees</a:t>
            </a:r>
          </a:p>
          <a:p>
            <a:pPr lvl="1"/>
            <a:endParaRPr lang="en-US" dirty="0"/>
          </a:p>
          <a:p>
            <a:r>
              <a:rPr lang="en-US" dirty="0" smtClean="0"/>
              <a:t>Java Activation Stack</a:t>
            </a:r>
          </a:p>
        </p:txBody>
      </p:sp>
    </p:spTree>
    <p:extLst>
      <p:ext uri="{BB962C8B-B14F-4D97-AF65-F5344CB8AC3E}">
        <p14:creationId xmlns:p14="http://schemas.microsoft.com/office/powerpoint/2010/main" val="65465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Quadratic</a:t>
            </a:r>
          </a:p>
          <a:p>
            <a:endParaRPr lang="en-US" dirty="0"/>
          </a:p>
          <a:p>
            <a:pPr lvl="1"/>
            <a:r>
              <a:rPr lang="en-US" dirty="0" smtClean="0"/>
              <a:t>Implementation using an array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Selection</a:t>
            </a:r>
          </a:p>
          <a:p>
            <a:pPr lvl="2"/>
            <a:r>
              <a:rPr lang="en-US" dirty="0" smtClean="0"/>
              <a:t>Best O(n</a:t>
            </a:r>
            <a:r>
              <a:rPr lang="en-US" baseline="30000" dirty="0" smtClean="0"/>
              <a:t>2</a:t>
            </a:r>
            <a:r>
              <a:rPr lang="en-US" dirty="0" smtClean="0"/>
              <a:t>), Ave O(n</a:t>
            </a:r>
            <a:r>
              <a:rPr lang="en-US" baseline="30000" dirty="0" smtClean="0"/>
              <a:t>2</a:t>
            </a:r>
            <a:r>
              <a:rPr lang="en-US" dirty="0" smtClean="0"/>
              <a:t>), Worst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Bubble</a:t>
            </a:r>
          </a:p>
          <a:p>
            <a:pPr lvl="2"/>
            <a:r>
              <a:rPr lang="en-US" dirty="0" smtClean="0"/>
              <a:t>Best O(n), Ave O(n</a:t>
            </a:r>
            <a:r>
              <a:rPr lang="en-US" baseline="30000" dirty="0" smtClean="0"/>
              <a:t>2</a:t>
            </a:r>
            <a:r>
              <a:rPr lang="en-US" dirty="0" smtClean="0"/>
              <a:t>), Worst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Insertion</a:t>
            </a:r>
          </a:p>
          <a:p>
            <a:pPr lvl="2"/>
            <a:r>
              <a:rPr lang="en-US" dirty="0" smtClean="0"/>
              <a:t>Best O(n), Ave O(n</a:t>
            </a:r>
            <a:r>
              <a:rPr lang="en-US" baseline="30000" dirty="0" smtClean="0"/>
              <a:t>2</a:t>
            </a:r>
            <a:r>
              <a:rPr lang="en-US" dirty="0" smtClean="0"/>
              <a:t>), Worst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4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log 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Merge</a:t>
            </a:r>
          </a:p>
          <a:p>
            <a:pPr lvl="2"/>
            <a:r>
              <a:rPr lang="en-US" dirty="0" smtClean="0"/>
              <a:t>Recursive, split then merge</a:t>
            </a:r>
          </a:p>
          <a:p>
            <a:pPr lvl="2"/>
            <a:r>
              <a:rPr lang="en-US" dirty="0" smtClean="0"/>
              <a:t>O(n log n), O(n log n), O(n log n)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Heap</a:t>
            </a:r>
          </a:p>
          <a:p>
            <a:pPr lvl="2"/>
            <a:r>
              <a:rPr lang="en-US" dirty="0" smtClean="0"/>
              <a:t>Insert to heap then remove</a:t>
            </a:r>
          </a:p>
          <a:p>
            <a:pPr lvl="2"/>
            <a:r>
              <a:rPr lang="en-US" dirty="0" smtClean="0"/>
              <a:t>O(n log n), O(n log n), O(n log n)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Quick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ecursive, Pick pivot then swap</a:t>
            </a:r>
          </a:p>
          <a:p>
            <a:pPr lvl="2"/>
            <a:r>
              <a:rPr lang="en-US" dirty="0" smtClean="0"/>
              <a:t>O(n log n), O(n log n),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4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vs. Primitives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Equality</a:t>
            </a:r>
          </a:p>
          <a:p>
            <a:pPr lvl="1"/>
            <a:r>
              <a:rPr lang="en-US" dirty="0" smtClean="0"/>
              <a:t>Comparison</a:t>
            </a:r>
          </a:p>
          <a:p>
            <a:pPr lvl="1"/>
            <a:endParaRPr lang="en-US" dirty="0"/>
          </a:p>
          <a:p>
            <a:r>
              <a:rPr lang="en-US" dirty="0" smtClean="0"/>
              <a:t>Generic Types</a:t>
            </a:r>
          </a:p>
          <a:p>
            <a:endParaRPr lang="en-US" dirty="0"/>
          </a:p>
          <a:p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iterators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3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Fixed size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System.arrayCopy</a:t>
            </a:r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  <a:r>
              <a:rPr lang="en-US" dirty="0" err="1" smtClean="0"/>
              <a:t>srcPos</a:t>
            </a:r>
            <a:r>
              <a:rPr lang="en-US" dirty="0" smtClean="0"/>
              <a:t>, 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destPos</a:t>
            </a:r>
            <a:r>
              <a:rPr lang="en-US" dirty="0" smtClean="0"/>
              <a:t>, length)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Constant time access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have empty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52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Variable size</a:t>
            </a:r>
          </a:p>
          <a:p>
            <a:pPr lvl="1"/>
            <a:r>
              <a:rPr lang="en-US" dirty="0" smtClean="0"/>
              <a:t>Linked and Array Implementations</a:t>
            </a:r>
          </a:p>
          <a:p>
            <a:pPr lvl="2"/>
            <a:r>
              <a:rPr lang="en-US" dirty="0" smtClean="0"/>
              <a:t>Performance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9541" y="1715826"/>
            <a:ext cx="681850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/** An ordered collection. The user can access elements by their</a:t>
            </a:r>
          </a:p>
          <a:p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* integer index, and search for elements in the list. */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public interface </a:t>
            </a:r>
            <a:r>
              <a:rPr lang="en-US" dirty="0" smtClean="0">
                <a:solidFill>
                  <a:schemeClr val="bg2"/>
                </a:solidFill>
              </a:rPr>
              <a:t>List&lt;E&gt; </a:t>
            </a:r>
            <a:r>
              <a:rPr lang="en-US" dirty="0" smtClean="0">
                <a:solidFill>
                  <a:schemeClr val="accent4"/>
                </a:solidFill>
              </a:rPr>
              <a:t>extends</a:t>
            </a:r>
            <a:r>
              <a:rPr lang="en-US" dirty="0" smtClean="0">
                <a:solidFill>
                  <a:schemeClr val="bg2"/>
                </a:solidFill>
              </a:rPr>
              <a:t> Collection&lt;E&gt; {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E get(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index);       </a:t>
            </a:r>
            <a:r>
              <a:rPr lang="en-US" dirty="0" smtClean="0">
                <a:solidFill>
                  <a:schemeClr val="accent3"/>
                </a:solidFill>
              </a:rPr>
              <a:t>// returns object at given position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E set(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index, E element);  </a:t>
            </a:r>
            <a:r>
              <a:rPr lang="en-US" dirty="0" smtClean="0">
                <a:solidFill>
                  <a:srgbClr val="9BBB59"/>
                </a:solidFill>
              </a:rPr>
              <a:t>// sets element, returns old value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indexOf</a:t>
            </a:r>
            <a:r>
              <a:rPr lang="en-US" dirty="0" smtClean="0">
                <a:solidFill>
                  <a:schemeClr val="bg2"/>
                </a:solidFill>
              </a:rPr>
              <a:t>(Object o);  </a:t>
            </a:r>
            <a:r>
              <a:rPr lang="en-US" dirty="0" smtClean="0">
                <a:solidFill>
                  <a:srgbClr val="9BBB59"/>
                </a:solidFill>
              </a:rPr>
              <a:t>// returns index of object in list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E remove(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index);    </a:t>
            </a:r>
            <a:r>
              <a:rPr lang="en-US" dirty="0" smtClean="0">
                <a:solidFill>
                  <a:srgbClr val="9BBB59"/>
                </a:solidFill>
              </a:rPr>
              <a:t>// removes object at the given position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size();             </a:t>
            </a:r>
            <a:r>
              <a:rPr lang="en-US" dirty="0" smtClean="0">
                <a:solidFill>
                  <a:srgbClr val="9BBB59"/>
                </a:solidFill>
              </a:rPr>
              <a:t>// returns number of elements in list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</a:t>
            </a:r>
            <a:r>
              <a:rPr lang="en-US" dirty="0" err="1" smtClean="0">
                <a:solidFill>
                  <a:schemeClr val="bg2"/>
                </a:solidFill>
              </a:rPr>
              <a:t>boolean</a:t>
            </a:r>
            <a:r>
              <a:rPr lang="en-US" dirty="0" smtClean="0">
                <a:solidFill>
                  <a:schemeClr val="bg2"/>
                </a:solidFill>
              </a:rPr>
              <a:t> add(E element); </a:t>
            </a:r>
            <a:r>
              <a:rPr lang="en-US" dirty="0" smtClean="0">
                <a:solidFill>
                  <a:srgbClr val="9BBB59"/>
                </a:solidFill>
              </a:rPr>
              <a:t>// add element at the end of the list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    void add(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index, E element); </a:t>
            </a:r>
            <a:r>
              <a:rPr lang="en-US" dirty="0" smtClean="0">
                <a:solidFill>
                  <a:srgbClr val="9BBB59"/>
                </a:solidFill>
              </a:rPr>
              <a:t>// add element at given position 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}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9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Linked </a:t>
            </a:r>
            <a:r>
              <a:rPr lang="en-US" dirty="0" err="1" smtClean="0"/>
              <a:t>vs</a:t>
            </a:r>
            <a:r>
              <a:rPr lang="en-US" dirty="0" smtClean="0"/>
              <a:t> Array Implementation</a:t>
            </a:r>
          </a:p>
          <a:p>
            <a:pPr lvl="2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95498" y="1669643"/>
            <a:ext cx="75530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/** </a:t>
            </a:r>
            <a:r>
              <a:rPr lang="en-US" dirty="0" smtClean="0">
                <a:solidFill>
                  <a:schemeClr val="accent3"/>
                </a:solidFill>
              </a:rPr>
              <a:t>A Stack represents a Last-In-First-Out (LIFO) stack of objects. </a:t>
            </a:r>
            <a:r>
              <a:rPr lang="en-US" dirty="0">
                <a:solidFill>
                  <a:schemeClr val="accent3"/>
                </a:solidFill>
              </a:rPr>
              <a:t>*/</a:t>
            </a:r>
          </a:p>
          <a:p>
            <a:r>
              <a:rPr lang="en-US" dirty="0">
                <a:solidFill>
                  <a:schemeClr val="accent4"/>
                </a:solidFill>
              </a:rPr>
              <a:t>public interface </a:t>
            </a:r>
            <a:r>
              <a:rPr lang="en-US" dirty="0" smtClean="0">
                <a:solidFill>
                  <a:schemeClr val="bg2"/>
                </a:solidFill>
              </a:rPr>
              <a:t>Stack&lt;</a:t>
            </a:r>
            <a:r>
              <a:rPr lang="en-US" dirty="0">
                <a:solidFill>
                  <a:schemeClr val="bg2"/>
                </a:solidFill>
              </a:rPr>
              <a:t>E</a:t>
            </a:r>
            <a:r>
              <a:rPr lang="en-US" dirty="0" smtClean="0">
                <a:solidFill>
                  <a:schemeClr val="bg2"/>
                </a:solidFill>
              </a:rPr>
              <a:t>&gt; {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   </a:t>
            </a:r>
            <a:r>
              <a:rPr lang="en-US" dirty="0" err="1" smtClean="0">
                <a:solidFill>
                  <a:schemeClr val="bg2"/>
                </a:solidFill>
              </a:rPr>
              <a:t>boolean</a:t>
            </a:r>
            <a:r>
              <a:rPr lang="en-US" dirty="0" smtClean="0">
                <a:solidFill>
                  <a:schemeClr val="bg2"/>
                </a:solidFill>
              </a:rPr>
              <a:t> empty();       </a:t>
            </a:r>
            <a:r>
              <a:rPr lang="en-US" dirty="0">
                <a:solidFill>
                  <a:schemeClr val="accent3"/>
                </a:solidFill>
              </a:rPr>
              <a:t>// returns </a:t>
            </a:r>
            <a:r>
              <a:rPr lang="en-US" dirty="0" smtClean="0">
                <a:solidFill>
                  <a:schemeClr val="accent3"/>
                </a:solidFill>
              </a:rPr>
              <a:t>true if the stack is empty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   E </a:t>
            </a:r>
            <a:r>
              <a:rPr lang="en-US" dirty="0" smtClean="0">
                <a:solidFill>
                  <a:schemeClr val="bg2"/>
                </a:solidFill>
              </a:rPr>
              <a:t>peek()</a:t>
            </a:r>
            <a:r>
              <a:rPr lang="en-US" dirty="0">
                <a:solidFill>
                  <a:schemeClr val="bg2"/>
                </a:solidFill>
              </a:rPr>
              <a:t>;  </a:t>
            </a:r>
            <a:r>
              <a:rPr lang="en-US" dirty="0">
                <a:solidFill>
                  <a:srgbClr val="9BBB59"/>
                </a:solidFill>
              </a:rPr>
              <a:t>/</a:t>
            </a:r>
            <a:r>
              <a:rPr lang="en-US" dirty="0" smtClean="0">
                <a:solidFill>
                  <a:srgbClr val="9BBB59"/>
                </a:solidFill>
              </a:rPr>
              <a:t>/ looks at the top item of the stack w/o removing it.</a:t>
            </a:r>
            <a:endParaRPr lang="en-US" dirty="0">
              <a:solidFill>
                <a:srgbClr val="9BBB59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   </a:t>
            </a:r>
            <a:r>
              <a:rPr lang="en-US" dirty="0" smtClean="0">
                <a:solidFill>
                  <a:schemeClr val="bg2"/>
                </a:solidFill>
              </a:rPr>
              <a:t>E pop()</a:t>
            </a:r>
            <a:r>
              <a:rPr lang="en-US" dirty="0">
                <a:solidFill>
                  <a:schemeClr val="bg2"/>
                </a:solidFill>
              </a:rPr>
              <a:t>;  </a:t>
            </a:r>
            <a:r>
              <a:rPr lang="en-US" dirty="0">
                <a:solidFill>
                  <a:srgbClr val="9BBB59"/>
                </a:solidFill>
              </a:rPr>
              <a:t>// </a:t>
            </a:r>
            <a:r>
              <a:rPr lang="en-US" dirty="0" smtClean="0">
                <a:solidFill>
                  <a:srgbClr val="9BBB59"/>
                </a:solidFill>
              </a:rPr>
              <a:t>removes the top item in the stack, returning it.</a:t>
            </a:r>
            <a:endParaRPr lang="en-US" dirty="0">
              <a:solidFill>
                <a:srgbClr val="9BBB59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   </a:t>
            </a:r>
            <a:r>
              <a:rPr lang="en-US" dirty="0" smtClean="0">
                <a:solidFill>
                  <a:schemeClr val="bg2"/>
                </a:solidFill>
              </a:rPr>
              <a:t>E push(E element)</a:t>
            </a:r>
            <a:r>
              <a:rPr lang="en-US" dirty="0">
                <a:solidFill>
                  <a:schemeClr val="bg2"/>
                </a:solidFill>
              </a:rPr>
              <a:t>; 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rgbClr val="9BBB59"/>
                </a:solidFill>
              </a:rPr>
              <a:t>// </a:t>
            </a:r>
            <a:r>
              <a:rPr lang="en-US" dirty="0" smtClean="0">
                <a:solidFill>
                  <a:srgbClr val="9BBB59"/>
                </a:solidFill>
              </a:rPr>
              <a:t>pushes an item onto the top of the stack.</a:t>
            </a:r>
            <a:endParaRPr lang="en-US" dirty="0">
              <a:solidFill>
                <a:srgbClr val="9BBB59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}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5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Pre, In, Post fix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Prefix Notation</a:t>
            </a:r>
          </a:p>
          <a:p>
            <a:pPr lvl="1"/>
            <a:r>
              <a:rPr lang="en-US" dirty="0" smtClean="0"/>
              <a:t>Operator, Operand1, Operand2</a:t>
            </a:r>
          </a:p>
          <a:p>
            <a:pPr lvl="1"/>
            <a:r>
              <a:rPr lang="en-US" dirty="0" smtClean="0"/>
              <a:t>No operator precedence</a:t>
            </a:r>
          </a:p>
          <a:p>
            <a:pPr lvl="1"/>
            <a:endParaRPr lang="en-US" dirty="0"/>
          </a:p>
          <a:p>
            <a:r>
              <a:rPr lang="en-US" dirty="0" smtClean="0"/>
              <a:t>Infix Notation</a:t>
            </a:r>
          </a:p>
          <a:p>
            <a:pPr lvl="1"/>
            <a:r>
              <a:rPr lang="en-US" dirty="0" smtClean="0"/>
              <a:t>Operand1, Operator, Operand2</a:t>
            </a:r>
          </a:p>
          <a:p>
            <a:pPr lvl="1"/>
            <a:r>
              <a:rPr lang="en-US" dirty="0" smtClean="0"/>
              <a:t>Has operator precedence and parentheses</a:t>
            </a:r>
          </a:p>
          <a:p>
            <a:pPr lvl="1"/>
            <a:endParaRPr lang="en-US" dirty="0"/>
          </a:p>
          <a:p>
            <a:r>
              <a:rPr lang="en-US" dirty="0" smtClean="0"/>
              <a:t>Postfix Notation</a:t>
            </a:r>
          </a:p>
          <a:p>
            <a:pPr lvl="1"/>
            <a:r>
              <a:rPr lang="en-US" dirty="0" smtClean="0"/>
              <a:t>Operand1, Operand2, Operator</a:t>
            </a:r>
          </a:p>
          <a:p>
            <a:pPr lvl="1"/>
            <a:r>
              <a:rPr lang="en-US" dirty="0" smtClean="0"/>
              <a:t>No operator precedence</a:t>
            </a:r>
          </a:p>
        </p:txBody>
      </p:sp>
    </p:spTree>
    <p:extLst>
      <p:ext uri="{BB962C8B-B14F-4D97-AF65-F5344CB8AC3E}">
        <p14:creationId xmlns:p14="http://schemas.microsoft.com/office/powerpoint/2010/main" val="126342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Add to the rear, remove from the front</a:t>
            </a:r>
          </a:p>
          <a:p>
            <a:pPr lvl="1"/>
            <a:r>
              <a:rPr lang="en-US" dirty="0" smtClean="0"/>
              <a:t>Array </a:t>
            </a:r>
            <a:r>
              <a:rPr lang="en-US" dirty="0" err="1" smtClean="0"/>
              <a:t>vs</a:t>
            </a:r>
            <a:r>
              <a:rPr lang="en-US" dirty="0" smtClean="0"/>
              <a:t> Linked implementation</a:t>
            </a:r>
          </a:p>
          <a:p>
            <a:pPr lvl="2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2536" y="1635665"/>
            <a:ext cx="8178929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/**A collection designed for holding elements prior to processing. */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public interface </a:t>
            </a:r>
            <a:r>
              <a:rPr lang="en-US" dirty="0" smtClean="0">
                <a:solidFill>
                  <a:schemeClr val="bg2"/>
                </a:solidFill>
              </a:rPr>
              <a:t>Queue&lt;E&gt; </a:t>
            </a:r>
            <a:r>
              <a:rPr lang="en-US" dirty="0" smtClean="0">
                <a:solidFill>
                  <a:srgbClr val="8064A2"/>
                </a:solidFill>
              </a:rPr>
              <a:t>extends </a:t>
            </a:r>
            <a:r>
              <a:rPr lang="en-US" dirty="0" smtClean="0">
                <a:solidFill>
                  <a:schemeClr val="bg2"/>
                </a:solidFill>
              </a:rPr>
              <a:t>Collection&lt;E&gt; {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  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boolean</a:t>
            </a:r>
            <a:r>
              <a:rPr lang="en-US" dirty="0" smtClean="0">
                <a:solidFill>
                  <a:schemeClr val="bg2"/>
                </a:solidFill>
              </a:rPr>
              <a:t> add(E e);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// Inserts element to end of queue, throws exception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8064A2"/>
                </a:solidFill>
              </a:rPr>
              <a:t>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boolean</a:t>
            </a:r>
            <a:r>
              <a:rPr lang="en-US" dirty="0" smtClean="0">
                <a:solidFill>
                  <a:srgbClr val="000000"/>
                </a:solidFill>
              </a:rPr>
              <a:t> offer(E e);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9BBB59"/>
                </a:solidFill>
              </a:rPr>
              <a:t>// Inserts element to end of queue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8064A2"/>
                </a:solidFill>
              </a:rPr>
              <a:t>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 element();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9BBB59"/>
                </a:solidFill>
              </a:rPr>
              <a:t>// Retrieves, but doesn’t remove, the head of the queue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8064A2"/>
                </a:solidFill>
              </a:rPr>
              <a:t>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 peek(); </a:t>
            </a:r>
            <a:r>
              <a:rPr lang="en-US" dirty="0" smtClean="0">
                <a:solidFill>
                  <a:srgbClr val="9BBB59"/>
                </a:solidFill>
              </a:rPr>
              <a:t>// Retrieves, but doesn’t remove, the head or null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8064A2"/>
                </a:solidFill>
              </a:rPr>
              <a:t>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 poll(); </a:t>
            </a:r>
            <a:r>
              <a:rPr lang="en-US" dirty="0" smtClean="0">
                <a:solidFill>
                  <a:srgbClr val="9BBB59"/>
                </a:solidFill>
              </a:rPr>
              <a:t>// Retrieves and removes the head or null if queue is empty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8064A2"/>
                </a:solidFill>
              </a:rPr>
              <a:t>public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 remove();  </a:t>
            </a:r>
            <a:r>
              <a:rPr lang="en-US" dirty="0" smtClean="0">
                <a:solidFill>
                  <a:srgbClr val="9BBB59"/>
                </a:solidFill>
              </a:rPr>
              <a:t>// Retrieves and removes the head of the </a:t>
            </a:r>
            <a:r>
              <a:rPr lang="en-US" dirty="0" smtClean="0">
                <a:solidFill>
                  <a:srgbClr val="9BBB59"/>
                </a:solidFill>
              </a:rPr>
              <a:t>queue</a:t>
            </a:r>
          </a:p>
          <a:p>
            <a:r>
              <a:rPr lang="en-US" dirty="0">
                <a:solidFill>
                  <a:srgbClr val="9BBB59"/>
                </a:solidFill>
              </a:rPr>
              <a:t> </a:t>
            </a:r>
            <a:r>
              <a:rPr lang="en-US" dirty="0" smtClean="0">
                <a:solidFill>
                  <a:srgbClr val="9BBB59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public</a:t>
            </a:r>
            <a:r>
              <a:rPr lang="en-US" dirty="0" smtClean="0">
                <a:solidFill>
                  <a:srgbClr val="9BBB59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size(); </a:t>
            </a:r>
            <a:r>
              <a:rPr lang="en-US" dirty="0" smtClean="0">
                <a:solidFill>
                  <a:srgbClr val="9BBB59"/>
                </a:solidFill>
              </a:rPr>
              <a:t>// Returns the number of elements in the queue.</a:t>
            </a:r>
            <a:endParaRPr lang="en-US" dirty="0">
              <a:solidFill>
                <a:srgbClr val="9BBB59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407259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</a:p>
          <a:p>
            <a:endParaRPr lang="en-US" dirty="0"/>
          </a:p>
          <a:p>
            <a:pPr lvl="1"/>
            <a:r>
              <a:rPr lang="en-US" dirty="0" smtClean="0"/>
              <a:t>Terminology: </a:t>
            </a:r>
          </a:p>
          <a:p>
            <a:pPr lvl="2"/>
            <a:r>
              <a:rPr lang="en-US" dirty="0" smtClean="0"/>
              <a:t>root, child, siblings, parent, height/depth, branch, leaf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Binary Trees</a:t>
            </a:r>
          </a:p>
          <a:p>
            <a:pPr lvl="2"/>
            <a:r>
              <a:rPr lang="en-US" dirty="0" smtClean="0"/>
              <a:t>Full, Perfect, Complete </a:t>
            </a:r>
          </a:p>
          <a:p>
            <a:pPr lvl="2"/>
            <a:r>
              <a:rPr lang="en-US" dirty="0" smtClean="0"/>
              <a:t>Traversals: pre order, in order, post order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Binary Search Trees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Huffman Trees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9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Heaps</a:t>
            </a:r>
          </a:p>
          <a:p>
            <a:endParaRPr lang="en-US" dirty="0"/>
          </a:p>
          <a:p>
            <a:pPr lvl="1"/>
            <a:r>
              <a:rPr lang="en-US" dirty="0" smtClean="0"/>
              <a:t>Helper data structure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Parents are &gt; or &lt; children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Implemented in complete binary tree</a:t>
            </a:r>
          </a:p>
          <a:p>
            <a:pPr lvl="2"/>
            <a:r>
              <a:rPr lang="en-US" dirty="0" smtClean="0"/>
              <a:t>left child = 2 * p + 1, right child = 2 * p + 2</a:t>
            </a:r>
          </a:p>
          <a:p>
            <a:pPr lvl="2"/>
            <a:r>
              <a:rPr lang="en-US" dirty="0" smtClean="0"/>
              <a:t>parent = (c – 1) / 2</a:t>
            </a:r>
          </a:p>
          <a:p>
            <a:pPr lvl="2"/>
            <a:r>
              <a:rPr lang="en-US" dirty="0" smtClean="0"/>
              <a:t>Add, </a:t>
            </a:r>
            <a:r>
              <a:rPr lang="en-US" dirty="0" err="1" smtClean="0"/>
              <a:t>reheap</a:t>
            </a:r>
            <a:endParaRPr lang="en-US" dirty="0" smtClean="0"/>
          </a:p>
          <a:p>
            <a:pPr lvl="2"/>
            <a:r>
              <a:rPr lang="en-US" dirty="0" smtClean="0"/>
              <a:t>Remove root, swap rightmost child, </a:t>
            </a:r>
            <a:r>
              <a:rPr lang="en-US" dirty="0" err="1" smtClean="0"/>
              <a:t>reheap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88249"/>
      </p:ext>
    </p:extLst>
  </p:cSld>
  <p:clrMapOvr>
    <a:masterClrMapping/>
  </p:clrMapOvr>
</p:sld>
</file>

<file path=ppt/theme/theme1.xml><?xml version="1.0" encoding="utf-8"?>
<a:theme xmlns:a="http://schemas.openxmlformats.org/drawingml/2006/main" name="csdl-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Comic Sans M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csdl-2014.thmx</Template>
  <TotalTime>464</TotalTime>
  <Words>814</Words>
  <Application>Microsoft Macintosh PowerPoint</Application>
  <PresentationFormat>On-screen Show (4:3)</PresentationFormat>
  <Paragraphs>167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csdl-2014</vt:lpstr>
      <vt:lpstr>Course Review</vt:lpstr>
      <vt:lpstr>Java Concepts</vt:lpstr>
      <vt:lpstr>Data Structures</vt:lpstr>
      <vt:lpstr>Data Structures</vt:lpstr>
      <vt:lpstr>Data Structures</vt:lpstr>
      <vt:lpstr>Pre, In, Post fix Notation</vt:lpstr>
      <vt:lpstr>Data Structures</vt:lpstr>
      <vt:lpstr>Data Structures</vt:lpstr>
      <vt:lpstr>Data Structures</vt:lpstr>
      <vt:lpstr>Data Structures</vt:lpstr>
      <vt:lpstr>Recursion</vt:lpstr>
      <vt:lpstr>Sorting Algorithms</vt:lpstr>
      <vt:lpstr>Sorting Algorithms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Data in Java</dc:title>
  <dc:creator>Carleton Moore</dc:creator>
  <cp:lastModifiedBy>Carleton Moore</cp:lastModifiedBy>
  <cp:revision>31</cp:revision>
  <dcterms:created xsi:type="dcterms:W3CDTF">2014-11-26T21:28:34Z</dcterms:created>
  <dcterms:modified xsi:type="dcterms:W3CDTF">2015-05-04T20:22:35Z</dcterms:modified>
</cp:coreProperties>
</file>